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566" r:id="rId4"/>
    <p:sldId id="391" r:id="rId5"/>
    <p:sldId id="675" r:id="rId6"/>
    <p:sldId id="676" r:id="rId7"/>
    <p:sldId id="677" r:id="rId8"/>
    <p:sldId id="678" r:id="rId9"/>
    <p:sldId id="679" r:id="rId10"/>
    <p:sldId id="680" r:id="rId11"/>
    <p:sldId id="681" r:id="rId12"/>
    <p:sldId id="682" r:id="rId13"/>
    <p:sldId id="683" r:id="rId14"/>
    <p:sldId id="684" r:id="rId15"/>
    <p:sldId id="685"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1/18/2020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1/18/2020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1/18/2020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1/18/2020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1/18/2020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What Shall I Do to Inherit Eternal Life?</a:t>
            </a:r>
          </a:p>
          <a:p>
            <a:pPr algn="ctr"/>
            <a:r>
              <a:rPr lang="en-US" sz="4000" b="1" dirty="0">
                <a:latin typeface="Candara" panose="020E0502030303020204" pitchFamily="34" charset="0"/>
              </a:rPr>
              <a:t>Mark 10:17-22 (Part 2)</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This man’s pursuit </a:t>
            </a:r>
            <a:r>
              <a:rPr lang="en-US" sz="3800" b="1" cap="none" baseline="30000" dirty="0">
                <a:solidFill>
                  <a:srgbClr val="00B0F0"/>
                </a:solidFill>
                <a:latin typeface="+mn-lt"/>
              </a:rPr>
              <a:t>(10:17-20)</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461665"/>
          </a:xfrm>
          <a:prstGeom prst="rect">
            <a:avLst/>
          </a:prstGeom>
          <a:noFill/>
        </p:spPr>
        <p:txBody>
          <a:bodyPr wrap="square" rtlCol="0">
            <a:spAutoFit/>
          </a:bodyPr>
          <a:lstStyle/>
          <a:p>
            <a:pPr algn="just"/>
            <a:r>
              <a:rPr lang="en-US" sz="2400" i="1" dirty="0"/>
              <a:t>“Good Teacher, what shall I do to inherit eternal life?” </a:t>
            </a:r>
            <a:endParaRPr lang="en-US" sz="2400" dirty="0"/>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726363"/>
            <a:ext cx="11590636" cy="3539430"/>
          </a:xfrm>
          <a:prstGeom prst="rect">
            <a:avLst/>
          </a:prstGeom>
          <a:noFill/>
        </p:spPr>
        <p:txBody>
          <a:bodyPr wrap="square" rtlCol="0">
            <a:spAutoFit/>
          </a:bodyPr>
          <a:lstStyle/>
          <a:p>
            <a:pPr marL="514350" indent="-514350">
              <a:buAutoNum type="alphaUcPeriod"/>
            </a:pPr>
            <a:r>
              <a:rPr lang="en-US" sz="3200" dirty="0"/>
              <a:t>The man’s concern – eternal life (17b)</a:t>
            </a:r>
          </a:p>
          <a:p>
            <a:pPr marL="514350" indent="-514350">
              <a:buAutoNum type="alphaUcPeriod"/>
            </a:pPr>
            <a:r>
              <a:rPr lang="en-US" sz="3200" dirty="0"/>
              <a:t>The man’s confusion – the pathway to eternal life (17b)</a:t>
            </a:r>
          </a:p>
          <a:p>
            <a:pPr marL="971550" lvl="1" indent="-514350">
              <a:buFont typeface="+mj-lt"/>
              <a:buAutoNum type="arabicPeriod"/>
            </a:pPr>
            <a:r>
              <a:rPr lang="en-US" sz="3200" dirty="0"/>
              <a:t>He thinks salvation can be earned</a:t>
            </a:r>
          </a:p>
          <a:p>
            <a:pPr marL="971550" lvl="1" indent="-514350">
              <a:buFont typeface="+mj-lt"/>
              <a:buAutoNum type="arabicPeriod"/>
            </a:pPr>
            <a:r>
              <a:rPr lang="en-US" sz="3200" dirty="0"/>
              <a:t>He thinks salvation is a reward</a:t>
            </a:r>
          </a:p>
          <a:p>
            <a:pPr marL="514350" indent="-514350">
              <a:buFont typeface="+mj-lt"/>
              <a:buAutoNum type="alphaUcPeriod"/>
            </a:pPr>
            <a:r>
              <a:rPr lang="en-US" sz="3200" dirty="0"/>
              <a:t>Jesus’ correction (18-19)</a:t>
            </a:r>
          </a:p>
          <a:p>
            <a:pPr marL="971550" lvl="1" indent="-514350">
              <a:buFont typeface="+mj-lt"/>
              <a:buAutoNum type="arabicPeriod"/>
            </a:pPr>
            <a:r>
              <a:rPr lang="en-US" sz="3200" dirty="0"/>
              <a:t>Who do you say Jesus is?</a:t>
            </a:r>
          </a:p>
          <a:p>
            <a:pPr marL="971550" lvl="1" indent="-514350">
              <a:buFont typeface="+mj-lt"/>
              <a:buAutoNum type="arabicPeriod"/>
            </a:pPr>
            <a:r>
              <a:rPr lang="en-US" sz="3200" dirty="0"/>
              <a:t>What is the spiritual condition of your soul?</a:t>
            </a:r>
          </a:p>
        </p:txBody>
      </p:sp>
    </p:spTree>
    <p:extLst>
      <p:ext uri="{BB962C8B-B14F-4D97-AF65-F5344CB8AC3E}">
        <p14:creationId xmlns:p14="http://schemas.microsoft.com/office/powerpoint/2010/main" val="14202546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175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Jeremiah 13:23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938992"/>
          </a:xfrm>
          <a:prstGeom prst="rect">
            <a:avLst/>
          </a:prstGeom>
          <a:noFill/>
        </p:spPr>
        <p:txBody>
          <a:bodyPr wrap="square" rtlCol="0">
            <a:spAutoFit/>
          </a:bodyPr>
          <a:lstStyle/>
          <a:p>
            <a:pPr algn="just"/>
            <a:r>
              <a:rPr lang="en-US" sz="4000" i="1" dirty="0"/>
              <a:t>“Can the Ethiopian change his skin Or the leopard his spots? Then you also can do good Who are accustomed to doing evil.” </a:t>
            </a:r>
            <a:endParaRPr lang="en-US" sz="4000" dirty="0"/>
          </a:p>
        </p:txBody>
      </p:sp>
    </p:spTree>
    <p:extLst>
      <p:ext uri="{BB962C8B-B14F-4D97-AF65-F5344CB8AC3E}">
        <p14:creationId xmlns:p14="http://schemas.microsoft.com/office/powerpoint/2010/main" val="14938603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This man’s pursuit </a:t>
            </a:r>
            <a:r>
              <a:rPr lang="en-US" sz="3800" b="1" cap="none" baseline="30000" dirty="0">
                <a:solidFill>
                  <a:srgbClr val="00B0F0"/>
                </a:solidFill>
                <a:latin typeface="+mn-lt"/>
              </a:rPr>
              <a:t>(10:17-20)</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461665"/>
          </a:xfrm>
          <a:prstGeom prst="rect">
            <a:avLst/>
          </a:prstGeom>
          <a:noFill/>
        </p:spPr>
        <p:txBody>
          <a:bodyPr wrap="square" rtlCol="0">
            <a:spAutoFit/>
          </a:bodyPr>
          <a:lstStyle/>
          <a:p>
            <a:pPr algn="just"/>
            <a:r>
              <a:rPr lang="en-US" sz="2400" i="1" dirty="0"/>
              <a:t>“Good Teacher, what shall I do to inherit eternal life?” </a:t>
            </a:r>
            <a:endParaRPr lang="en-US" sz="2400" dirty="0"/>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726363"/>
            <a:ext cx="11590636" cy="4031873"/>
          </a:xfrm>
          <a:prstGeom prst="rect">
            <a:avLst/>
          </a:prstGeom>
          <a:noFill/>
        </p:spPr>
        <p:txBody>
          <a:bodyPr wrap="square" rtlCol="0">
            <a:spAutoFit/>
          </a:bodyPr>
          <a:lstStyle/>
          <a:p>
            <a:pPr marL="514350" indent="-514350">
              <a:buAutoNum type="alphaUcPeriod"/>
            </a:pPr>
            <a:r>
              <a:rPr lang="en-US" sz="3200" dirty="0"/>
              <a:t>The man’s concern – eternal life (17b)</a:t>
            </a:r>
          </a:p>
          <a:p>
            <a:pPr marL="514350" indent="-514350">
              <a:buAutoNum type="alphaUcPeriod"/>
            </a:pPr>
            <a:r>
              <a:rPr lang="en-US" sz="3200" dirty="0"/>
              <a:t>The man’s confusion – the pathway to eternal life (17b)</a:t>
            </a:r>
          </a:p>
          <a:p>
            <a:pPr marL="971550" lvl="1" indent="-514350">
              <a:buFont typeface="+mj-lt"/>
              <a:buAutoNum type="arabicPeriod"/>
            </a:pPr>
            <a:r>
              <a:rPr lang="en-US" sz="3200" dirty="0"/>
              <a:t>He thinks salvation can be earned</a:t>
            </a:r>
          </a:p>
          <a:p>
            <a:pPr marL="971550" lvl="1" indent="-514350">
              <a:buFont typeface="+mj-lt"/>
              <a:buAutoNum type="arabicPeriod"/>
            </a:pPr>
            <a:r>
              <a:rPr lang="en-US" sz="3200" dirty="0"/>
              <a:t>He thinks salvation is a reward</a:t>
            </a:r>
          </a:p>
          <a:p>
            <a:pPr marL="514350" indent="-514350">
              <a:buFont typeface="+mj-lt"/>
              <a:buAutoNum type="alphaUcPeriod"/>
            </a:pPr>
            <a:r>
              <a:rPr lang="en-US" sz="3200" dirty="0"/>
              <a:t>Jesus’ correction (18-19)</a:t>
            </a:r>
          </a:p>
          <a:p>
            <a:pPr marL="971550" lvl="1" indent="-514350">
              <a:buFont typeface="+mj-lt"/>
              <a:buAutoNum type="arabicPeriod"/>
            </a:pPr>
            <a:r>
              <a:rPr lang="en-US" sz="3200" dirty="0"/>
              <a:t>Who do you say Jesus is?</a:t>
            </a:r>
          </a:p>
          <a:p>
            <a:pPr marL="971550" lvl="1" indent="-514350">
              <a:buFont typeface="+mj-lt"/>
              <a:buAutoNum type="arabicPeriod"/>
            </a:pPr>
            <a:r>
              <a:rPr lang="en-US" sz="3200" dirty="0"/>
              <a:t>What is the spiritual condition of your soul?</a:t>
            </a:r>
          </a:p>
          <a:p>
            <a:pPr marL="514350" indent="-514350">
              <a:buFont typeface="+mj-lt"/>
              <a:buAutoNum type="alphaUcPeriod"/>
            </a:pPr>
            <a:r>
              <a:rPr lang="en-US" sz="3200" dirty="0"/>
              <a:t>The man’s confession (20)</a:t>
            </a:r>
          </a:p>
        </p:txBody>
      </p:sp>
    </p:spTree>
    <p:extLst>
      <p:ext uri="{BB962C8B-B14F-4D97-AF65-F5344CB8AC3E}">
        <p14:creationId xmlns:p14="http://schemas.microsoft.com/office/powerpoint/2010/main" val="42019232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fade">
                                      <p:cBhvr>
                                        <p:cTn id="7" dur="175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3:36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938992"/>
          </a:xfrm>
          <a:prstGeom prst="rect">
            <a:avLst/>
          </a:prstGeom>
          <a:noFill/>
        </p:spPr>
        <p:txBody>
          <a:bodyPr wrap="square" rtlCol="0">
            <a:spAutoFit/>
          </a:bodyPr>
          <a:lstStyle/>
          <a:p>
            <a:pPr algn="just"/>
            <a:r>
              <a:rPr lang="en-US" sz="4000" i="1" dirty="0"/>
              <a:t>“He who believes in the Son has eternal life; but he who does not obey* the Son will not see life, but the wrath of God abides on him."</a:t>
            </a:r>
            <a:r>
              <a:rPr lang="en-US" sz="4000" dirty="0"/>
              <a:t> </a:t>
            </a:r>
          </a:p>
        </p:txBody>
      </p:sp>
      <p:sp>
        <p:nvSpPr>
          <p:cNvPr id="4" name="TextBox 3">
            <a:extLst>
              <a:ext uri="{FF2B5EF4-FFF2-40B4-BE49-F238E27FC236}">
                <a16:creationId xmlns:a16="http://schemas.microsoft.com/office/drawing/2014/main" id="{90C922C3-A88A-468F-A697-61E2EA31AB07}"/>
              </a:ext>
            </a:extLst>
          </p:cNvPr>
          <p:cNvSpPr txBox="1"/>
          <p:nvPr/>
        </p:nvSpPr>
        <p:spPr>
          <a:xfrm>
            <a:off x="288192" y="4402622"/>
            <a:ext cx="11590636" cy="923330"/>
          </a:xfrm>
          <a:prstGeom prst="rect">
            <a:avLst/>
          </a:prstGeom>
          <a:noFill/>
        </p:spPr>
        <p:txBody>
          <a:bodyPr wrap="square" rtlCol="0">
            <a:spAutoFit/>
          </a:bodyPr>
          <a:lstStyle/>
          <a:p>
            <a:pPr algn="ctr"/>
            <a:r>
              <a:rPr lang="en-US" sz="5400" i="1" baseline="30000" dirty="0"/>
              <a:t>*“</a:t>
            </a:r>
            <a:r>
              <a:rPr lang="en-US" sz="5400" i="1" baseline="30000" dirty="0" err="1"/>
              <a:t>apeitheo</a:t>
            </a:r>
            <a:r>
              <a:rPr lang="en-US" sz="5400" i="1" baseline="30000" dirty="0"/>
              <a:t>” – apathetic – disbelieving; disobeying</a:t>
            </a:r>
            <a:endParaRPr lang="en-US" sz="5400" dirty="0"/>
          </a:p>
        </p:txBody>
      </p:sp>
    </p:spTree>
    <p:extLst>
      <p:ext uri="{BB962C8B-B14F-4D97-AF65-F5344CB8AC3E}">
        <p14:creationId xmlns:p14="http://schemas.microsoft.com/office/powerpoint/2010/main" val="40186499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This man’s problem </a:t>
            </a:r>
            <a:r>
              <a:rPr lang="en-US" sz="3800" b="1" cap="none" baseline="30000" dirty="0">
                <a:solidFill>
                  <a:srgbClr val="00B0F0"/>
                </a:solidFill>
                <a:latin typeface="+mn-lt"/>
              </a:rPr>
              <a:t>(10:21-22)</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830997"/>
          </a:xfrm>
          <a:prstGeom prst="rect">
            <a:avLst/>
          </a:prstGeom>
          <a:noFill/>
        </p:spPr>
        <p:txBody>
          <a:bodyPr wrap="square" rtlCol="0">
            <a:spAutoFit/>
          </a:bodyPr>
          <a:lstStyle/>
          <a:p>
            <a:pPr algn="just"/>
            <a:r>
              <a:rPr lang="en-US" sz="2400" i="1" dirty="0"/>
              <a:t>“One thing you lack: go and sell all you possess and give to the poor, and you will have treasure in heaven; and come, follow Me.” </a:t>
            </a:r>
            <a:endParaRPr lang="en-US" sz="2400" dirty="0"/>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726363"/>
            <a:ext cx="11590636" cy="3416320"/>
          </a:xfrm>
          <a:prstGeom prst="rect">
            <a:avLst/>
          </a:prstGeom>
          <a:noFill/>
        </p:spPr>
        <p:txBody>
          <a:bodyPr wrap="square" rtlCol="0">
            <a:spAutoFit/>
          </a:bodyPr>
          <a:lstStyle/>
          <a:p>
            <a:pPr marL="514350" indent="-514350">
              <a:buAutoNum type="alphaUcPeriod"/>
            </a:pPr>
            <a:r>
              <a:rPr lang="en-US" sz="3200" dirty="0"/>
              <a:t>The Master’s expectation (21) – </a:t>
            </a:r>
            <a:r>
              <a:rPr lang="en-US" sz="2400" i="1" dirty="0"/>
              <a:t>“You shall have no other gods before Me” (Exodus 20:3).</a:t>
            </a:r>
          </a:p>
          <a:p>
            <a:pPr marL="971550" lvl="1" indent="-514350">
              <a:buFont typeface="+mj-lt"/>
              <a:buAutoNum type="arabicPeriod"/>
            </a:pPr>
            <a:r>
              <a:rPr lang="en-US" sz="3200" dirty="0"/>
              <a:t>Jesus responded with compassion (21a)</a:t>
            </a:r>
          </a:p>
          <a:p>
            <a:pPr marL="971550" lvl="1" indent="-514350">
              <a:buFont typeface="+mj-lt"/>
              <a:buAutoNum type="arabicPeriod"/>
            </a:pPr>
            <a:r>
              <a:rPr lang="en-US" sz="3200" dirty="0"/>
              <a:t>Jesus responded with confrontation (21b)</a:t>
            </a:r>
          </a:p>
          <a:p>
            <a:pPr marL="971550" lvl="1" indent="-514350">
              <a:buFont typeface="+mj-lt"/>
              <a:buAutoNum type="arabicPeriod"/>
            </a:pPr>
            <a:r>
              <a:rPr lang="en-US" sz="3200" dirty="0"/>
              <a:t>Jesus responded with counsel (21c)</a:t>
            </a:r>
          </a:p>
          <a:p>
            <a:pPr marL="514350" indent="-514350">
              <a:buFont typeface="+mj-lt"/>
              <a:buAutoNum type="alphaUcPeriod"/>
            </a:pPr>
            <a:r>
              <a:rPr lang="en-US" sz="3200" dirty="0"/>
              <a:t>This man’s exclusion (22)</a:t>
            </a:r>
          </a:p>
          <a:p>
            <a:pPr marL="971550" lvl="1" indent="-514350">
              <a:buFont typeface="+mj-lt"/>
              <a:buAutoNum type="arabicPeriod"/>
            </a:pPr>
            <a:r>
              <a:rPr lang="en-US" sz="3200" dirty="0"/>
              <a:t>Excluded himself by lack of faith in Jesus</a:t>
            </a:r>
          </a:p>
        </p:txBody>
      </p:sp>
    </p:spTree>
    <p:extLst>
      <p:ext uri="{BB962C8B-B14F-4D97-AF65-F5344CB8AC3E}">
        <p14:creationId xmlns:p14="http://schemas.microsoft.com/office/powerpoint/2010/main" val="391079476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7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75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75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750"/>
                                        <p:tgtEl>
                                          <p:spTgt spid="7">
                                            <p:txEl>
                                              <p:pRg st="4" end="4"/>
                                            </p:txEl>
                                          </p:spTgt>
                                        </p:tgtEl>
                                      </p:cBhvr>
                                    </p:animEffect>
                                  </p:childTnLst>
                                </p:cTn>
                              </p:par>
                            </p:childTnLst>
                          </p:cTn>
                        </p:par>
                        <p:par>
                          <p:cTn id="28" fill="hold">
                            <p:stCondLst>
                              <p:cond delay="1750"/>
                            </p:stCondLst>
                            <p:childTnLst>
                              <p:par>
                                <p:cTn id="29" presetID="10" presetClass="entr" presetSubtype="0" fill="hold" grpId="0" nodeType="afterEffect">
                                  <p:stCondLst>
                                    <p:cond delay="325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17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What Shall I Do to Inherit Eternal Life?</a:t>
            </a:r>
          </a:p>
          <a:p>
            <a:pPr algn="ctr"/>
            <a:r>
              <a:rPr lang="en-US" sz="4000" b="1" dirty="0">
                <a:latin typeface="Candara" panose="020E0502030303020204" pitchFamily="34" charset="0"/>
              </a:rPr>
              <a:t>Mark 10:17-22 (Part 2)</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202619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10:17-22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693866"/>
          </a:xfrm>
          <a:prstGeom prst="rect">
            <a:avLst/>
          </a:prstGeom>
          <a:noFill/>
        </p:spPr>
        <p:txBody>
          <a:bodyPr wrap="square" rtlCol="0">
            <a:spAutoFit/>
          </a:bodyPr>
          <a:lstStyle/>
          <a:p>
            <a:pPr algn="just"/>
            <a:r>
              <a:rPr lang="en-US" sz="2800" i="1" dirty="0"/>
              <a:t>17 As He was setting out on a journey, a man ran up to Him and knelt before Him, and asked Him, “Good Teacher, what shall I do to inherit eternal life?” 18 And Jesus said to him, “Why do you call Me good? No one is good except God alone. 19 You know the commandments, 'DO NOT MURDER, DO NOT COMMIT ADULTERY, DO NOT STEAL, DO NOT BEAR FALSE WITNESS, Do not defraud, HONOR YOUR FATHER AND MOTHER.'” 20 And he said to Him, “Teacher, I have kept all these things from my youth up.” 21 Looking at him, Jesus felt a love for him and said to him, “One thing you lack: go and sell all you possess and give to the poor, and you will have treasure in heaven; and come, follow Me.” 22 But at these words he was saddened, and he went away grieving, for he was one who owned much property. </a:t>
            </a:r>
            <a:endParaRPr lang="en-US" sz="2800"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323439"/>
          </a:xfrm>
          <a:prstGeom prst="rect">
            <a:avLst/>
          </a:prstGeom>
          <a:noFill/>
        </p:spPr>
        <p:txBody>
          <a:bodyPr wrap="square" rtlCol="0">
            <a:spAutoFit/>
          </a:bodyPr>
          <a:lstStyle/>
          <a:p>
            <a:pPr algn="ctr"/>
            <a:r>
              <a:rPr lang="en-US" sz="4000" i="1" dirty="0"/>
              <a:t>What must you do to be saved? </a:t>
            </a:r>
          </a:p>
          <a:p>
            <a:pPr algn="ctr"/>
            <a:r>
              <a:rPr lang="en-US" sz="4000" i="1" dirty="0"/>
              <a:t>Believe on the Lord Jesus Christ alone.</a:t>
            </a:r>
          </a:p>
        </p:txBody>
      </p:sp>
    </p:spTree>
    <p:extLst>
      <p:ext uri="{BB962C8B-B14F-4D97-AF65-F5344CB8AC3E}">
        <p14:creationId xmlns:p14="http://schemas.microsoft.com/office/powerpoint/2010/main" val="689708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This man’s position </a:t>
            </a:r>
            <a:r>
              <a:rPr lang="en-US" sz="3800" b="1" cap="none" baseline="30000" dirty="0">
                <a:solidFill>
                  <a:srgbClr val="00B0F0"/>
                </a:solidFill>
                <a:latin typeface="+mn-lt"/>
              </a:rPr>
              <a:t>(10:17-22)</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830997"/>
          </a:xfrm>
          <a:prstGeom prst="rect">
            <a:avLst/>
          </a:prstGeom>
          <a:noFill/>
        </p:spPr>
        <p:txBody>
          <a:bodyPr wrap="square" rtlCol="0">
            <a:spAutoFit/>
          </a:bodyPr>
          <a:lstStyle/>
          <a:p>
            <a:pPr algn="just"/>
            <a:r>
              <a:rPr lang="en-US" sz="2400" i="1" dirty="0"/>
              <a:t>As He was setting out on a journey, a man ran up to Him and knelt before Him… (v.17)</a:t>
            </a:r>
            <a:endParaRPr lang="en-US" sz="2400" dirty="0"/>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726363"/>
            <a:ext cx="11590636" cy="4031873"/>
          </a:xfrm>
          <a:prstGeom prst="rect">
            <a:avLst/>
          </a:prstGeom>
          <a:noFill/>
        </p:spPr>
        <p:txBody>
          <a:bodyPr wrap="square" rtlCol="0">
            <a:spAutoFit/>
          </a:bodyPr>
          <a:lstStyle/>
          <a:p>
            <a:pPr marL="457200" indent="-457200">
              <a:buFont typeface="Wingdings" panose="05000000000000000000" pitchFamily="2" charset="2"/>
              <a:buChar char="§"/>
            </a:pPr>
            <a:r>
              <a:rPr lang="en-US" sz="3200" dirty="0"/>
              <a:t>A [Jewish] man (Mark 10:17)</a:t>
            </a:r>
          </a:p>
          <a:p>
            <a:pPr marL="457200" indent="-457200">
              <a:buFont typeface="Wingdings" panose="05000000000000000000" pitchFamily="2" charset="2"/>
              <a:buChar char="§"/>
            </a:pPr>
            <a:r>
              <a:rPr lang="en-US" sz="3200" dirty="0"/>
              <a:t>A young man (Matthew 19:20)</a:t>
            </a:r>
          </a:p>
          <a:p>
            <a:pPr marL="457200" indent="-457200">
              <a:buFont typeface="Wingdings" panose="05000000000000000000" pitchFamily="2" charset="2"/>
              <a:buChar char="§"/>
            </a:pPr>
            <a:r>
              <a:rPr lang="en-US" sz="3200" dirty="0"/>
              <a:t>A ruler – synagogue leader (Luke 18:18)</a:t>
            </a:r>
          </a:p>
          <a:p>
            <a:pPr marL="457200" indent="-457200">
              <a:buFont typeface="Wingdings" panose="05000000000000000000" pitchFamily="2" charset="2"/>
              <a:buChar char="§"/>
            </a:pPr>
            <a:r>
              <a:rPr lang="en-US" sz="3200" dirty="0"/>
              <a:t>Extremely rich (Luke 18:23)</a:t>
            </a:r>
          </a:p>
          <a:p>
            <a:pPr marL="457200" indent="-457200">
              <a:buFont typeface="Wingdings" panose="05000000000000000000" pitchFamily="2" charset="2"/>
              <a:buChar char="§"/>
            </a:pPr>
            <a:r>
              <a:rPr lang="en-US" sz="3200" dirty="0"/>
              <a:t>Owned much property (Mark 10:22; Matthew 19:22)</a:t>
            </a:r>
          </a:p>
          <a:p>
            <a:pPr marL="457200" indent="-457200">
              <a:buFont typeface="Wingdings" panose="05000000000000000000" pitchFamily="2" charset="2"/>
              <a:buChar char="§"/>
            </a:pPr>
            <a:r>
              <a:rPr lang="en-US" sz="3200" dirty="0"/>
              <a:t>From all appearances – he had it made!</a:t>
            </a:r>
          </a:p>
          <a:p>
            <a:pPr marL="457200" indent="-457200">
              <a:buFont typeface="Wingdings" panose="05000000000000000000" pitchFamily="2" charset="2"/>
              <a:buChar char="§"/>
            </a:pPr>
            <a:endParaRPr lang="en-US" sz="3200" dirty="0"/>
          </a:p>
          <a:p>
            <a:pPr marL="457200" indent="-457200">
              <a:buFont typeface="Wingdings" panose="05000000000000000000" pitchFamily="2" charset="2"/>
              <a:buChar char="§"/>
            </a:pPr>
            <a:endParaRPr lang="en-US" sz="3200"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1750"/>
                                        <p:tgtEl>
                                          <p:spTgt spid="7">
                                            <p:txEl>
                                              <p:pRg st="1" end="1"/>
                                            </p:txEl>
                                          </p:spTgt>
                                        </p:tgtEl>
                                      </p:cBhvr>
                                    </p:animEffect>
                                  </p:childTnLst>
                                </p:cTn>
                              </p:par>
                            </p:childTnLst>
                          </p:cTn>
                        </p:par>
                        <p:par>
                          <p:cTn id="12" fill="hold">
                            <p:stCondLst>
                              <p:cond delay="4250"/>
                            </p:stCondLst>
                            <p:childTnLst>
                              <p:par>
                                <p:cTn id="13" presetID="10" presetClass="entr" presetSubtype="0" fill="hold" nodeType="afterEffect">
                                  <p:stCondLst>
                                    <p:cond delay="75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1750"/>
                                        <p:tgtEl>
                                          <p:spTgt spid="7">
                                            <p:txEl>
                                              <p:pRg st="2" end="2"/>
                                            </p:txEl>
                                          </p:spTgt>
                                        </p:tgtEl>
                                      </p:cBhvr>
                                    </p:animEffect>
                                  </p:childTnLst>
                                </p:cTn>
                              </p:par>
                            </p:childTnLst>
                          </p:cTn>
                        </p:par>
                        <p:par>
                          <p:cTn id="16" fill="hold">
                            <p:stCondLst>
                              <p:cond delay="6750"/>
                            </p:stCondLst>
                            <p:childTnLst>
                              <p:par>
                                <p:cTn id="17" presetID="10" presetClass="entr" presetSubtype="0" fill="hold" nodeType="afterEffect">
                                  <p:stCondLst>
                                    <p:cond delay="75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750"/>
                                        <p:tgtEl>
                                          <p:spTgt spid="7">
                                            <p:txEl>
                                              <p:pRg st="3" end="3"/>
                                            </p:txEl>
                                          </p:spTgt>
                                        </p:tgtEl>
                                      </p:cBhvr>
                                    </p:animEffect>
                                  </p:childTnLst>
                                </p:cTn>
                              </p:par>
                            </p:childTnLst>
                          </p:cTn>
                        </p:par>
                        <p:par>
                          <p:cTn id="20" fill="hold">
                            <p:stCondLst>
                              <p:cond delay="9250"/>
                            </p:stCondLst>
                            <p:childTnLst>
                              <p:par>
                                <p:cTn id="21" presetID="10" presetClass="entr" presetSubtype="0" fill="hold" nodeType="afterEffect">
                                  <p:stCondLst>
                                    <p:cond delay="75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750"/>
                                        <p:tgtEl>
                                          <p:spTgt spid="7">
                                            <p:txEl>
                                              <p:pRg st="4" end="4"/>
                                            </p:txEl>
                                          </p:spTgt>
                                        </p:tgtEl>
                                      </p:cBhvr>
                                    </p:animEffect>
                                  </p:childTnLst>
                                </p:cTn>
                              </p:par>
                            </p:childTnLst>
                          </p:cTn>
                        </p:par>
                        <p:par>
                          <p:cTn id="24" fill="hold">
                            <p:stCondLst>
                              <p:cond delay="11750"/>
                            </p:stCondLst>
                            <p:childTnLst>
                              <p:par>
                                <p:cTn id="25" presetID="10" presetClass="entr" presetSubtype="0" fill="hold" nodeType="afterEffect">
                                  <p:stCondLst>
                                    <p:cond delay="625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7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This man’s pursuit </a:t>
            </a:r>
            <a:r>
              <a:rPr lang="en-US" sz="3800" b="1" cap="none" baseline="30000" dirty="0">
                <a:solidFill>
                  <a:srgbClr val="00B0F0"/>
                </a:solidFill>
                <a:latin typeface="+mn-lt"/>
              </a:rPr>
              <a:t>(10:17-20)</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461665"/>
          </a:xfrm>
          <a:prstGeom prst="rect">
            <a:avLst/>
          </a:prstGeom>
          <a:noFill/>
        </p:spPr>
        <p:txBody>
          <a:bodyPr wrap="square" rtlCol="0">
            <a:spAutoFit/>
          </a:bodyPr>
          <a:lstStyle/>
          <a:p>
            <a:pPr algn="just"/>
            <a:r>
              <a:rPr lang="en-US" sz="2400" i="1" dirty="0"/>
              <a:t>“Good Teacher, what shall I do to inherit eternal life?” </a:t>
            </a:r>
            <a:endParaRPr lang="en-US" sz="2400" dirty="0"/>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726363"/>
            <a:ext cx="11590636" cy="2062103"/>
          </a:xfrm>
          <a:prstGeom prst="rect">
            <a:avLst/>
          </a:prstGeom>
          <a:noFill/>
        </p:spPr>
        <p:txBody>
          <a:bodyPr wrap="square" rtlCol="0">
            <a:spAutoFit/>
          </a:bodyPr>
          <a:lstStyle/>
          <a:p>
            <a:pPr marL="514350" indent="-514350">
              <a:buAutoNum type="alphaUcPeriod"/>
            </a:pPr>
            <a:r>
              <a:rPr lang="en-US" sz="3200" dirty="0"/>
              <a:t>His concern – eternal life (17b)</a:t>
            </a:r>
          </a:p>
          <a:p>
            <a:pPr marL="514350" indent="-514350">
              <a:buAutoNum type="alphaUcPeriod"/>
            </a:pPr>
            <a:r>
              <a:rPr lang="en-US" sz="3200" dirty="0"/>
              <a:t>His confusion – the pathway to eternal life (17b)</a:t>
            </a:r>
          </a:p>
          <a:p>
            <a:pPr marL="971550" lvl="1" indent="-514350">
              <a:buFont typeface="+mj-lt"/>
              <a:buAutoNum type="arabicPeriod"/>
            </a:pPr>
            <a:r>
              <a:rPr lang="en-US" sz="3200" dirty="0"/>
              <a:t>He thinks salvation can be earned</a:t>
            </a:r>
          </a:p>
          <a:p>
            <a:pPr marL="971550" lvl="1" indent="-514350">
              <a:buFont typeface="+mj-lt"/>
              <a:buAutoNum type="arabicPeriod"/>
            </a:pPr>
            <a:r>
              <a:rPr lang="en-US" sz="3200" dirty="0"/>
              <a:t>He thinks salvation is a reward</a:t>
            </a:r>
          </a:p>
        </p:txBody>
      </p:sp>
    </p:spTree>
    <p:extLst>
      <p:ext uri="{BB962C8B-B14F-4D97-AF65-F5344CB8AC3E}">
        <p14:creationId xmlns:p14="http://schemas.microsoft.com/office/powerpoint/2010/main" val="11727198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7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75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1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10:27-28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554545"/>
          </a:xfrm>
          <a:prstGeom prst="rect">
            <a:avLst/>
          </a:prstGeom>
          <a:noFill/>
        </p:spPr>
        <p:txBody>
          <a:bodyPr wrap="square" rtlCol="0">
            <a:spAutoFit/>
          </a:bodyPr>
          <a:lstStyle/>
          <a:p>
            <a:pPr algn="just"/>
            <a:r>
              <a:rPr lang="en-US" sz="4000" i="1" dirty="0"/>
              <a:t>27 My sheep hear My voice, and I know them, and they follow Me; 28 </a:t>
            </a:r>
            <a:r>
              <a:rPr lang="en-US" sz="4000" b="1" i="1" u="sng" dirty="0"/>
              <a:t>and I give eternal life to them</a:t>
            </a:r>
            <a:r>
              <a:rPr lang="en-US" sz="4000" i="1" dirty="0"/>
              <a:t>, and they will never perish; and no one will snatch them out of My hand.</a:t>
            </a:r>
            <a:r>
              <a:rPr lang="en-US" sz="4000" dirty="0"/>
              <a:t> </a:t>
            </a:r>
          </a:p>
        </p:txBody>
      </p:sp>
    </p:spTree>
    <p:extLst>
      <p:ext uri="{BB962C8B-B14F-4D97-AF65-F5344CB8AC3E}">
        <p14:creationId xmlns:p14="http://schemas.microsoft.com/office/powerpoint/2010/main" val="13307657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Acts 16:30-31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170099"/>
          </a:xfrm>
          <a:prstGeom prst="rect">
            <a:avLst/>
          </a:prstGeom>
          <a:noFill/>
        </p:spPr>
        <p:txBody>
          <a:bodyPr wrap="square" rtlCol="0">
            <a:spAutoFit/>
          </a:bodyPr>
          <a:lstStyle/>
          <a:p>
            <a:pPr algn="just"/>
            <a:r>
              <a:rPr lang="en-US" sz="4000" i="1" dirty="0"/>
              <a:t>30b "Sirs, what must I do to be saved?" </a:t>
            </a:r>
          </a:p>
          <a:p>
            <a:pPr algn="just"/>
            <a:endParaRPr lang="en-US" sz="4000" i="1" dirty="0"/>
          </a:p>
          <a:p>
            <a:pPr algn="just"/>
            <a:r>
              <a:rPr lang="en-US" sz="4000" i="1" dirty="0"/>
              <a:t>31a They said, "Believe in the Lord Jesus, and you will be saved…” </a:t>
            </a:r>
          </a:p>
          <a:p>
            <a:pPr algn="just"/>
            <a:endParaRPr lang="en-US" sz="4000" i="1" dirty="0"/>
          </a:p>
        </p:txBody>
      </p:sp>
    </p:spTree>
    <p:extLst>
      <p:ext uri="{BB962C8B-B14F-4D97-AF65-F5344CB8AC3E}">
        <p14:creationId xmlns:p14="http://schemas.microsoft.com/office/powerpoint/2010/main" val="19349637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This man’s pursuit </a:t>
            </a:r>
            <a:r>
              <a:rPr lang="en-US" sz="3800" b="1" cap="none" baseline="30000" dirty="0">
                <a:solidFill>
                  <a:srgbClr val="00B0F0"/>
                </a:solidFill>
                <a:latin typeface="+mn-lt"/>
              </a:rPr>
              <a:t>(10:17-20)</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461665"/>
          </a:xfrm>
          <a:prstGeom prst="rect">
            <a:avLst/>
          </a:prstGeom>
          <a:noFill/>
        </p:spPr>
        <p:txBody>
          <a:bodyPr wrap="square" rtlCol="0">
            <a:spAutoFit/>
          </a:bodyPr>
          <a:lstStyle/>
          <a:p>
            <a:pPr algn="just"/>
            <a:r>
              <a:rPr lang="en-US" sz="2400" i="1" dirty="0"/>
              <a:t>“Good Teacher, what shall I do to inherit eternal life?” </a:t>
            </a:r>
            <a:endParaRPr lang="en-US" sz="2400" dirty="0"/>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1726363"/>
            <a:ext cx="11590636" cy="3046988"/>
          </a:xfrm>
          <a:prstGeom prst="rect">
            <a:avLst/>
          </a:prstGeom>
          <a:noFill/>
        </p:spPr>
        <p:txBody>
          <a:bodyPr wrap="square" rtlCol="0">
            <a:spAutoFit/>
          </a:bodyPr>
          <a:lstStyle/>
          <a:p>
            <a:pPr marL="514350" indent="-514350">
              <a:buAutoNum type="alphaUcPeriod"/>
            </a:pPr>
            <a:r>
              <a:rPr lang="en-US" sz="3200" dirty="0"/>
              <a:t>The man’s concern – eternal life (17b)</a:t>
            </a:r>
          </a:p>
          <a:p>
            <a:pPr marL="514350" indent="-514350">
              <a:buAutoNum type="alphaUcPeriod"/>
            </a:pPr>
            <a:r>
              <a:rPr lang="en-US" sz="3200" dirty="0"/>
              <a:t>The man’s confusion – the pathway to eternal life (17b)</a:t>
            </a:r>
          </a:p>
          <a:p>
            <a:pPr marL="971550" lvl="1" indent="-514350">
              <a:buFont typeface="+mj-lt"/>
              <a:buAutoNum type="arabicPeriod"/>
            </a:pPr>
            <a:r>
              <a:rPr lang="en-US" sz="3200" dirty="0"/>
              <a:t>He thinks salvation can be earned</a:t>
            </a:r>
          </a:p>
          <a:p>
            <a:pPr marL="971550" lvl="1" indent="-514350">
              <a:buFont typeface="+mj-lt"/>
              <a:buAutoNum type="arabicPeriod"/>
            </a:pPr>
            <a:r>
              <a:rPr lang="en-US" sz="3200" dirty="0"/>
              <a:t>He thinks salvation is a reward</a:t>
            </a:r>
          </a:p>
          <a:p>
            <a:pPr marL="514350" indent="-514350">
              <a:buFont typeface="+mj-lt"/>
              <a:buAutoNum type="alphaUcPeriod"/>
            </a:pPr>
            <a:r>
              <a:rPr lang="en-US" sz="3200" dirty="0"/>
              <a:t>Jesus’ correction (18-19)</a:t>
            </a:r>
          </a:p>
          <a:p>
            <a:pPr marL="971550" lvl="1" indent="-514350">
              <a:buFont typeface="+mj-lt"/>
              <a:buAutoNum type="arabicPeriod"/>
            </a:pPr>
            <a:r>
              <a:rPr lang="en-US" sz="3200" dirty="0"/>
              <a:t>Who do you say Jesus is?</a:t>
            </a:r>
          </a:p>
        </p:txBody>
      </p:sp>
    </p:spTree>
    <p:extLst>
      <p:ext uri="{BB962C8B-B14F-4D97-AF65-F5344CB8AC3E}">
        <p14:creationId xmlns:p14="http://schemas.microsoft.com/office/powerpoint/2010/main" val="13259064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175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175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John 5:11-13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016758"/>
          </a:xfrm>
          <a:prstGeom prst="rect">
            <a:avLst/>
          </a:prstGeom>
          <a:noFill/>
        </p:spPr>
        <p:txBody>
          <a:bodyPr wrap="square" rtlCol="0">
            <a:spAutoFit/>
          </a:bodyPr>
          <a:lstStyle/>
          <a:p>
            <a:pPr algn="just"/>
            <a:r>
              <a:rPr lang="en-US" sz="4000" i="1" dirty="0"/>
              <a:t>11 And the testimony is this, that God has given us eternal life, and this life is in His Son. 12 He who has the Son has the life; he who does not have the Son of God does not have the life. 13 These things I have written to you who believe in the name of the Son of God, so that you may know that you have eternal life. </a:t>
            </a:r>
            <a:endParaRPr lang="en-US" sz="4000" dirty="0"/>
          </a:p>
        </p:txBody>
      </p:sp>
    </p:spTree>
    <p:extLst>
      <p:ext uri="{BB962C8B-B14F-4D97-AF65-F5344CB8AC3E}">
        <p14:creationId xmlns:p14="http://schemas.microsoft.com/office/powerpoint/2010/main" val="352003886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597</TotalTime>
  <Words>941</Words>
  <Application>Microsoft Office PowerPoint</Application>
  <PresentationFormat>Widescreen</PresentationFormat>
  <Paragraphs>73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53</cp:revision>
  <dcterms:created xsi:type="dcterms:W3CDTF">2019-06-22T19:37:39Z</dcterms:created>
  <dcterms:modified xsi:type="dcterms:W3CDTF">2020-01-18T22:35:42Z</dcterms:modified>
</cp:coreProperties>
</file>